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61C7E563-D46C-4D1B-AE03-7554E10BF862}">
          <p14:sldIdLst>
            <p14:sldId id="256"/>
          </p14:sldIdLst>
        </p14:section>
        <p14:section name="Interior with side graphic" id="{6343F927-0EBC-45D2-B131-6C0D20FF5EF1}">
          <p14:sldIdLst>
            <p14:sldId id="257"/>
          </p14:sldIdLst>
        </p14:section>
        <p14:section name="Interior without side graphic" id="{1118F164-AAE8-46F2-9904-84EE5E9B6F5F}">
          <p14:sldIdLst>
            <p14:sldId id="258"/>
            <p14:sldId id="259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80F1"/>
    <a:srgbClr val="DDDEF0"/>
    <a:srgbClr val="FCB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>
      <p:cViewPr varScale="1">
        <p:scale>
          <a:sx n="88" d="100"/>
          <a:sy n="88" d="100"/>
        </p:scale>
        <p:origin x="102" y="83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D2984-784C-4062-854C-A7CE2AF5F273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CBB70-19C8-44B4-BDB4-4AFCC5B6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9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CBB70-19C8-44B4-BDB4-4AFCC5B6A0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4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994-22EA-49ED-B21C-56C00D4A7652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565-B12A-41C0-9B10-F8395904A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0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994-22EA-49ED-B21C-56C00D4A7652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565-B12A-41C0-9B10-F8395904A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5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994-22EA-49ED-B21C-56C00D4A7652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565-B12A-41C0-9B10-F8395904A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5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994-22EA-49ED-B21C-56C00D4A7652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565-B12A-41C0-9B10-F8395904A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9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994-22EA-49ED-B21C-56C00D4A7652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565-B12A-41C0-9B10-F8395904A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9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994-22EA-49ED-B21C-56C00D4A7652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565-B12A-41C0-9B10-F8395904A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4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994-22EA-49ED-B21C-56C00D4A7652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565-B12A-41C0-9B10-F8395904A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4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994-22EA-49ED-B21C-56C00D4A7652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565-B12A-41C0-9B10-F8395904A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0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994-22EA-49ED-B21C-56C00D4A7652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565-B12A-41C0-9B10-F8395904A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2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994-22EA-49ED-B21C-56C00D4A7652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565-B12A-41C0-9B10-F8395904A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0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994-22EA-49ED-B21C-56C00D4A7652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565-B12A-41C0-9B10-F8395904A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5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7F994-22EA-49ED-B21C-56C00D4A7652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A565-B12A-41C0-9B10-F8395904A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2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okaytosay.org" TargetMode="External"/><Relationship Id="rId2" Type="http://schemas.openxmlformats.org/officeDocument/2006/relationships/hyperlink" Target="mailto:jalmendral@texasstateofmind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okaytosay.org/toolkit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612" y="848283"/>
            <a:ext cx="10339388" cy="841375"/>
          </a:xfrm>
        </p:spPr>
        <p:txBody>
          <a:bodyPr>
            <a:normAutofit/>
          </a:bodyPr>
          <a:lstStyle/>
          <a:p>
            <a:pPr algn="l"/>
            <a:r>
              <a:rPr lang="en-US" sz="4800" spc="-15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Okay to Say</a:t>
            </a:r>
            <a:endParaRPr lang="en-US" sz="4800" spc="-15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0612" y="1537257"/>
            <a:ext cx="4852988" cy="304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500" cap="all" spc="100" dirty="0" smtClean="0">
                <a:solidFill>
                  <a:schemeClr val="bg1"/>
                </a:solidFill>
              </a:rPr>
              <a:t>Implementing Okay to Say in the Workplace</a:t>
            </a:r>
            <a:endParaRPr lang="en-US" sz="1500" cap="all" spc="1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974408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Sean Norton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Public Information &amp; Media Manager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58801"/>
            <a:ext cx="3671888" cy="147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3" b="39804"/>
          <a:stretch/>
        </p:blipFill>
        <p:spPr>
          <a:xfrm>
            <a:off x="5562600" y="775257"/>
            <a:ext cx="373288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7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16302 3.7037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6" b="9764"/>
          <a:stretch/>
        </p:blipFill>
        <p:spPr>
          <a:xfrm>
            <a:off x="3200400" y="1752600"/>
            <a:ext cx="8991600" cy="5105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62000"/>
            <a:ext cx="3200400" cy="609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3A8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152400"/>
            <a:ext cx="10153563" cy="609600"/>
          </a:xfrm>
        </p:spPr>
        <p:txBody>
          <a:bodyPr>
            <a:noAutofit/>
          </a:bodyPr>
          <a:lstStyle/>
          <a:p>
            <a:pPr algn="l"/>
            <a:r>
              <a:rPr lang="en-US" sz="4800" spc="-150" dirty="0" smtClean="0">
                <a:solidFill>
                  <a:schemeClr val="bg1"/>
                </a:solidFill>
              </a:rPr>
              <a:t>Okay to Say in the Workplace</a:t>
            </a:r>
            <a:endParaRPr lang="en-US" sz="4800" spc="-15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802243"/>
            <a:ext cx="21784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components</a:t>
            </a:r>
            <a:endParaRPr lang="en-US" sz="22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1233130"/>
            <a:ext cx="8163132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Internal Communication and Resources for Staff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Emphasis on the importance of mental health.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Break down the stigma and barrier of addressing mental health needs by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integrating concept and language in our daily work and culture.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Foster a “safe” environment where staff feel comfortable and reassured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 it’s “okay to say.”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Reinforce and complement your comprehensive benefits package by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offering an Employee Assistance Program.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External/public endorsement of OTS campaign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Encourages other organizations (public and private) to join the movement.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Appeals to potential candidates by demonstrating an inclusive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 environment.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additional resources to the community for accessing mental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and/or behavioral health services.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Finally, promote the Behavioral Health Leadership Team of Texoma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encourage membership in the initiative.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190500"/>
            <a:ext cx="1390563" cy="391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3" b="39804"/>
          <a:stretch/>
        </p:blipFill>
        <p:spPr>
          <a:xfrm>
            <a:off x="-304800" y="3224084"/>
            <a:ext cx="373288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0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3A8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324600" y="152400"/>
            <a:ext cx="5562600" cy="609600"/>
          </a:xfrm>
        </p:spPr>
        <p:txBody>
          <a:bodyPr>
            <a:noAutofit/>
          </a:bodyPr>
          <a:lstStyle/>
          <a:p>
            <a:pPr algn="r"/>
            <a:r>
              <a:rPr lang="en-US" sz="4800" spc="-150" dirty="0" smtClean="0">
                <a:solidFill>
                  <a:schemeClr val="bg1"/>
                </a:solidFill>
              </a:rPr>
              <a:t>Implementation</a:t>
            </a:r>
            <a:endParaRPr lang="en-US" sz="4800" spc="-15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219201"/>
            <a:ext cx="23620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Internal objectives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1650088"/>
            <a:ext cx="1084348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a comprehensive list of resources staff can utilize to access care needs.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Utilize internal communication tools such as intranet or newsletters.</a:t>
            </a:r>
          </a:p>
          <a:p>
            <a:pPr marL="1257300" lvl="2" indent="-342900">
              <a:buFont typeface="Myriad Pro" pitchFamily="34" charset="0"/>
              <a:buChar char="–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 should include contact information and basic description of service.</a:t>
            </a:r>
          </a:p>
          <a:p>
            <a:pPr marL="1714500" lvl="3" indent="-342900">
              <a:buFont typeface="Myriad Pro" pitchFamily="34" charset="0"/>
              <a:buChar char="–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24-hour assistance programs, counseling services, psychiatric services, testing/assessment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services, alcohol/drug rehabilitation &amp; treatment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centers</a:t>
            </a:r>
          </a:p>
          <a:p>
            <a:pPr marL="1257300" lvl="2" indent="-342900">
              <a:buFont typeface="Myriad Pro" pitchFamily="34" charset="0"/>
              <a:buChar char="–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Monthly Wellness Newsletters to address a wide scope of related topics.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57300" lvl="2" indent="-342900">
              <a:buFont typeface="Myriad Pro" pitchFamily="34" charset="0"/>
              <a:buChar char="–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Emphasize employee assistance program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Through communication such as email and intranet posts, make a regular habit of reminding staff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this service is provided at no cost to the employee by the employer.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Utilize EAP service to provide in-house training opportunities.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 utilization of employee referrals to EAP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Promote OTS campaign in common workspaces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Utilize the OTS toolkit to print posters and flyers for distribution to staff and to post on walls in 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break rooms, copy rooms, kitchens, etc.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"/>
            <a:ext cx="1390563" cy="391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3" b="39804"/>
          <a:stretch/>
        </p:blipFill>
        <p:spPr>
          <a:xfrm>
            <a:off x="10058400" y="5867400"/>
            <a:ext cx="1980286" cy="56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3A8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324600" y="152400"/>
            <a:ext cx="5562600" cy="609600"/>
          </a:xfrm>
        </p:spPr>
        <p:txBody>
          <a:bodyPr>
            <a:noAutofit/>
          </a:bodyPr>
          <a:lstStyle/>
          <a:p>
            <a:pPr algn="r"/>
            <a:r>
              <a:rPr lang="en-US" sz="4800" spc="-150" dirty="0" smtClean="0">
                <a:solidFill>
                  <a:schemeClr val="bg1"/>
                </a:solidFill>
              </a:rPr>
              <a:t>Implementation</a:t>
            </a:r>
            <a:endParaRPr lang="en-US" sz="4800" spc="-15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028126"/>
            <a:ext cx="24149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External objectives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1459013"/>
            <a:ext cx="10286534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Website page dedicated to OTS in the Workplace.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OTS logo in footer of website linked to website page.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57300" lvl="2" indent="-342900">
              <a:buFont typeface="Myriad Pro" pitchFamily="34" charset="0"/>
              <a:buChar char="–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Website page should clearly indicate organization supports OTS campaign.</a:t>
            </a:r>
          </a:p>
          <a:p>
            <a:pPr marL="1714500" lvl="3" indent="-342900">
              <a:buFont typeface="Myriad Pro" pitchFamily="34" charset="0"/>
              <a:buChar char="–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 sure to provide disclaimer/notices and links back to Meadows MHPI website</a:t>
            </a:r>
          </a:p>
          <a:p>
            <a:pPr marL="1714500" lvl="3" indent="-342900">
              <a:buFont typeface="Myriad Pro" pitchFamily="34" charset="0"/>
              <a:buChar char="–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basic instruction for how to Stand Up. Speak Out. And Make it Okay to Say.</a:t>
            </a:r>
          </a:p>
          <a:p>
            <a:pPr marL="1714500" lvl="3" indent="-342900">
              <a:buFont typeface="Myriad Pro" pitchFamily="34" charset="0"/>
              <a:buChar char="–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link to In Your Area page for a list of community partners in your vicinity.</a:t>
            </a:r>
          </a:p>
          <a:p>
            <a:pPr marL="1714500" lvl="3" indent="-342900">
              <a:buFont typeface="Myriad Pro" pitchFamily="34" charset="0"/>
              <a:buChar char="–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Utilize images and resources provided in the Okay to Say toolkit for cohesive and consistent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OTS brand application as defined by Meadows MHPI.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57300" lvl="2" indent="-342900">
              <a:buFont typeface="Myriad Pro" pitchFamily="34" charset="0"/>
              <a:buChar char="–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Prior to publication, submit for review to Julie Almendral (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hlinkClick r:id="rId2"/>
              </a:rPr>
              <a:t>jalmendral@texasstateofmind.org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pPr marL="1257300" lvl="2" indent="-342900">
              <a:buFont typeface="Myriad Pro" pitchFamily="34" charset="0"/>
              <a:buChar char="–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Email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info@okaytosay.org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with your logo, website link &amp; short description</a:t>
            </a:r>
            <a:b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to be listed as a partner on the OTS website.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"/>
            <a:ext cx="1390563" cy="3917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25698" y="5154277"/>
            <a:ext cx="28351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Access the Okay to Say toolkit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www.okaytosay.org/toolkit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Franklin Gothic Demi Cond" panose="020B0706030402020204" pitchFamily="34" charset="0"/>
            </a:endParaRP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Login: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OTSPartner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Password: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Okaytosay2018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3" b="39804"/>
          <a:stretch/>
        </p:blipFill>
        <p:spPr>
          <a:xfrm>
            <a:off x="9892498" y="4617174"/>
            <a:ext cx="1980286" cy="5659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8125" y="5154277"/>
            <a:ext cx="41104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 Cond" panose="020B0706030402020204" pitchFamily="34" charset="0"/>
              </a:rPr>
              <a:t>Meadows Mental Health Policy Institute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Julie Almendral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Communications &amp; Multimedia Manager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jalmendral@texasstateofmind.org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(917) 974-7053</a:t>
            </a:r>
          </a:p>
        </p:txBody>
      </p:sp>
    </p:spTree>
    <p:extLst>
      <p:ext uri="{BB962C8B-B14F-4D97-AF65-F5344CB8AC3E}">
        <p14:creationId xmlns:p14="http://schemas.microsoft.com/office/powerpoint/2010/main" val="11469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6" b="9764"/>
          <a:stretch/>
        </p:blipFill>
        <p:spPr>
          <a:xfrm>
            <a:off x="3200400" y="1752600"/>
            <a:ext cx="8991600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1" r="9402" b="2778"/>
          <a:stretch/>
        </p:blipFill>
        <p:spPr>
          <a:xfrm>
            <a:off x="0" y="190500"/>
            <a:ext cx="3200400" cy="6667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3A8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152400"/>
            <a:ext cx="10153563" cy="609600"/>
          </a:xfrm>
        </p:spPr>
        <p:txBody>
          <a:bodyPr>
            <a:noAutofit/>
          </a:bodyPr>
          <a:lstStyle/>
          <a:p>
            <a:pPr algn="l"/>
            <a:r>
              <a:rPr lang="en-US" sz="4800" spc="-150" dirty="0" smtClean="0">
                <a:solidFill>
                  <a:schemeClr val="bg1"/>
                </a:solidFill>
              </a:rPr>
              <a:t>Okay to Say in the Workplace</a:t>
            </a:r>
            <a:endParaRPr lang="en-US" sz="4800" spc="-15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190500"/>
            <a:ext cx="1390563" cy="391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3" b="39804"/>
          <a:stretch/>
        </p:blipFill>
        <p:spPr>
          <a:xfrm>
            <a:off x="228600" y="6019800"/>
            <a:ext cx="2370826" cy="677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0" y="2514600"/>
            <a:ext cx="3933093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1693" r="2680" b="5983"/>
          <a:stretch/>
        </p:blipFill>
        <p:spPr>
          <a:xfrm>
            <a:off x="3733800" y="1662743"/>
            <a:ext cx="4123926" cy="3456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436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6" b="9764"/>
          <a:stretch/>
        </p:blipFill>
        <p:spPr>
          <a:xfrm>
            <a:off x="3200400" y="1752600"/>
            <a:ext cx="8991600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0" r="20328" b="6250"/>
          <a:stretch/>
        </p:blipFill>
        <p:spPr>
          <a:xfrm>
            <a:off x="0" y="1"/>
            <a:ext cx="32004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3A8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152400"/>
            <a:ext cx="10153563" cy="609600"/>
          </a:xfrm>
        </p:spPr>
        <p:txBody>
          <a:bodyPr>
            <a:noAutofit/>
          </a:bodyPr>
          <a:lstStyle/>
          <a:p>
            <a:pPr algn="l"/>
            <a:r>
              <a:rPr lang="en-US" sz="4800" spc="-150" dirty="0" smtClean="0">
                <a:solidFill>
                  <a:schemeClr val="bg1"/>
                </a:solidFill>
              </a:rPr>
              <a:t>Okay to Say in the Workplace</a:t>
            </a:r>
            <a:endParaRPr lang="en-US" sz="4800" spc="-15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190500"/>
            <a:ext cx="1390563" cy="391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3" b="39804"/>
          <a:stretch/>
        </p:blipFill>
        <p:spPr>
          <a:xfrm>
            <a:off x="228600" y="6019800"/>
            <a:ext cx="2370826" cy="677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2190" t="6666" r="3092"/>
          <a:stretch/>
        </p:blipFill>
        <p:spPr>
          <a:xfrm>
            <a:off x="7620000" y="2525386"/>
            <a:ext cx="4000501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1288" t="6666" r="2191" b="2222"/>
          <a:stretch/>
        </p:blipFill>
        <p:spPr>
          <a:xfrm>
            <a:off x="3657600" y="1361274"/>
            <a:ext cx="4402544" cy="3373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4527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6" b="9764"/>
          <a:stretch/>
        </p:blipFill>
        <p:spPr>
          <a:xfrm>
            <a:off x="3200400" y="1752600"/>
            <a:ext cx="8991600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0" t="7792" r="25975" b="22077"/>
          <a:stretch/>
        </p:blipFill>
        <p:spPr>
          <a:xfrm>
            <a:off x="0" y="685800"/>
            <a:ext cx="3200400" cy="617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3A8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152400"/>
            <a:ext cx="10153563" cy="609600"/>
          </a:xfrm>
        </p:spPr>
        <p:txBody>
          <a:bodyPr>
            <a:noAutofit/>
          </a:bodyPr>
          <a:lstStyle/>
          <a:p>
            <a:pPr algn="l"/>
            <a:r>
              <a:rPr lang="en-US" sz="4800" spc="-150" dirty="0" smtClean="0">
                <a:solidFill>
                  <a:schemeClr val="bg1"/>
                </a:solidFill>
              </a:rPr>
              <a:t>Okay to Say in the Workplace</a:t>
            </a:r>
            <a:endParaRPr lang="en-US" sz="4800" spc="-15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190500"/>
            <a:ext cx="1390563" cy="391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3" b="39804"/>
          <a:stretch/>
        </p:blipFill>
        <p:spPr>
          <a:xfrm>
            <a:off x="228600" y="6019800"/>
            <a:ext cx="2370826" cy="677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087119"/>
            <a:ext cx="7251482" cy="2117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15" y="3334489"/>
            <a:ext cx="2446835" cy="2905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977">
            <a:off x="6810127" y="3120422"/>
            <a:ext cx="2515455" cy="29871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4706">
            <a:off x="9807558" y="1893816"/>
            <a:ext cx="1910688" cy="4791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938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COG">
      <a:majorFont>
        <a:latin typeface="Minion Pro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og presentation template.potx" id="{8C6EAA87-28EA-4802-927A-7D00B5574369}" vid="{2AD2712C-8DBD-4DF2-B6ED-38175E2EAC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304</TotalTime>
  <Words>244</Words>
  <Application>Microsoft Office PowerPoint</Application>
  <PresentationFormat>Widescreen</PresentationFormat>
  <Paragraphs>58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Franklin Gothic Book</vt:lpstr>
      <vt:lpstr>Franklin Gothic Demi Cond</vt:lpstr>
      <vt:lpstr>Minion Pro</vt:lpstr>
      <vt:lpstr>Myriad Pro</vt:lpstr>
      <vt:lpstr>Wingdings</vt:lpstr>
      <vt:lpstr>Office Theme</vt:lpstr>
      <vt:lpstr>Okay to Say</vt:lpstr>
      <vt:lpstr>Okay to Say in the Workplace</vt:lpstr>
      <vt:lpstr>Implementation</vt:lpstr>
      <vt:lpstr>Implementation</vt:lpstr>
      <vt:lpstr>Okay to Say in the Workplace</vt:lpstr>
      <vt:lpstr>Okay to Say in the Workplace</vt:lpstr>
      <vt:lpstr>Okay to Say in the Workplace</vt:lpstr>
    </vt:vector>
  </TitlesOfParts>
  <Company>TCOG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Okay to Say in the Workplace</dc:title>
  <dc:creator>Sean Norton</dc:creator>
  <cp:lastModifiedBy>Sean Norton</cp:lastModifiedBy>
  <cp:revision>18</cp:revision>
  <dcterms:created xsi:type="dcterms:W3CDTF">2018-03-07T21:27:59Z</dcterms:created>
  <dcterms:modified xsi:type="dcterms:W3CDTF">2018-03-28T17:40:53Z</dcterms:modified>
</cp:coreProperties>
</file>